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351" r:id="rId2"/>
    <p:sldId id="377" r:id="rId3"/>
    <p:sldId id="392" r:id="rId4"/>
    <p:sldId id="380" r:id="rId5"/>
    <p:sldId id="382" r:id="rId6"/>
    <p:sldId id="383" r:id="rId7"/>
    <p:sldId id="387" r:id="rId8"/>
    <p:sldId id="388" r:id="rId9"/>
    <p:sldId id="389" r:id="rId10"/>
    <p:sldId id="390" r:id="rId11"/>
    <p:sldId id="391" r:id="rId12"/>
    <p:sldId id="3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>
      <p:cViewPr varScale="1">
        <p:scale>
          <a:sx n="83" d="100"/>
          <a:sy n="83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1F3AA-1C73-4616-BA8E-217AA3130C1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DD53A-8B76-48B7-95DB-E0CD56997C83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zavisnosti </a:t>
          </a:r>
          <a:r>
            <a:rPr lang="en-US" sz="14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od</a:t>
          </a:r>
          <a:r>
            <a: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alkohol</a:t>
          </a:r>
          <a:r>
            <a: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a</a:t>
          </a:r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, drog</a:t>
          </a:r>
          <a:r>
            <a: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e </a:t>
          </a:r>
          <a:r>
            <a:rPr lang="en-US" sz="14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</a:t>
          </a:r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duvan</a:t>
          </a:r>
          <a:r>
            <a: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a</a:t>
          </a:r>
          <a:endParaRPr lang="x-none" sz="14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x-none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Zaštita reproduktivnog zdravlja mladih</a:t>
          </a:r>
        </a:p>
      </dgm:t>
    </dgm:pt>
    <dgm:pt modelId="{53CC24A2-4F7E-49FC-BAA9-3C7DE9C4A6B5}" type="parTrans" cxnId="{FC34A9DE-6F25-4866-B2DC-FFFAAAB499DC}">
      <dgm:prSet/>
      <dgm:spPr/>
      <dgm:t>
        <a:bodyPr/>
        <a:lstStyle/>
        <a:p>
          <a:endParaRPr lang="en-US"/>
        </a:p>
      </dgm:t>
    </dgm:pt>
    <dgm:pt modelId="{67BFF8F1-EAA6-44C6-81CB-E4D92ACB263E}" type="sibTrans" cxnId="{FC34A9DE-6F25-4866-B2DC-FFFAAAB499DC}">
      <dgm:prSet/>
      <dgm:spPr/>
      <dgm:t>
        <a:bodyPr/>
        <a:lstStyle/>
        <a:p>
          <a:endParaRPr lang="en-US"/>
        </a:p>
      </dgm:t>
    </dgm:pt>
    <dgm:pt modelId="{51F62808-5302-41A9-91FC-1638DC4A36F1}">
      <dgm:prSet phldrT="[Text]" custT="1"/>
      <dgm:spPr>
        <a:solidFill>
          <a:srgbClr val="FFC000"/>
        </a:solidFill>
      </dgm:spPr>
      <dgm:t>
        <a:bodyPr/>
        <a:lstStyle/>
        <a:p>
          <a:r>
            <a:rPr lang="x-none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hemijskih zavisnosti (alkohol, droga, duvan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+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nargila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elektronska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cigareta</a:t>
          </a:r>
          <a:r>
            <a:rPr lang="x-none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</a:p>
        <a:p>
          <a:r>
            <a:rPr lang="x-none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Zaštita reproduktivnog zdravlja mladih</a:t>
          </a:r>
        </a:p>
        <a:p>
          <a:r>
            <a:rPr lang="x-none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vršnjačkog nasilja</a:t>
          </a:r>
        </a:p>
        <a:p>
          <a:r>
            <a:rPr lang="x-none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Promocija </a:t>
          </a:r>
          <a:r>
            <a:rPr lang="sr-Latn-RS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pravilne</a:t>
          </a:r>
          <a:r>
            <a:rPr lang="x-none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x-none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ishrane</a:t>
          </a:r>
        </a:p>
        <a:p>
          <a:r>
            <a:rPr lang="x-none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</a:t>
          </a:r>
          <a:r>
            <a:rPr lang="sr-Latn-C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nehemijskih </a:t>
          </a:r>
          <a:r>
            <a:rPr lang="x-none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zavisnosti </a:t>
          </a:r>
          <a:r>
            <a:rPr lang="sr-Latn-C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x-none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kockanj</a:t>
          </a:r>
          <a:r>
            <a:rPr lang="sr-Latn-C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e, i</a:t>
          </a:r>
          <a:r>
            <a:rPr lang="x-none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nternet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+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društvene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mreže</a:t>
          </a:r>
          <a:r>
            <a:rPr lang="sr-Latn-C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x-none" sz="12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x-none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Lična higijena </a:t>
          </a:r>
          <a:endParaRPr lang="en-US" sz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Prevencija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upotrebe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steroida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I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suplemenata</a:t>
          </a:r>
          <a:endParaRPr lang="en-US" sz="12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Prevencija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upotrebe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energetskih</a:t>
          </a:r>
          <a:r>
            <a: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pića</a:t>
          </a:r>
          <a:endParaRPr lang="en-US" sz="12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Samopregled</a:t>
          </a:r>
          <a:r>
            <a:rPr lang="en-US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testisa</a:t>
          </a:r>
          <a:endParaRPr lang="en-US" sz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Prevencija</a:t>
          </a:r>
          <a:r>
            <a:rPr lang="en-US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zadesnih</a:t>
          </a:r>
          <a:r>
            <a:rPr lang="en-US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povreda</a:t>
          </a:r>
          <a:endParaRPr lang="en-US" sz="1200" dirty="0"/>
        </a:p>
      </dgm:t>
    </dgm:pt>
    <dgm:pt modelId="{798F8C58-CC05-4CB5-892C-29690434BDBD}" type="parTrans" cxnId="{E4267CBA-9F23-4270-A3E9-BC691D26C96A}">
      <dgm:prSet/>
      <dgm:spPr/>
      <dgm:t>
        <a:bodyPr/>
        <a:lstStyle/>
        <a:p>
          <a:endParaRPr lang="en-US"/>
        </a:p>
      </dgm:t>
    </dgm:pt>
    <dgm:pt modelId="{476E2DA5-1770-48D7-B738-1A82C4099BB1}" type="sibTrans" cxnId="{E4267CBA-9F23-4270-A3E9-BC691D26C96A}">
      <dgm:prSet/>
      <dgm:spPr/>
      <dgm:t>
        <a:bodyPr/>
        <a:lstStyle/>
        <a:p>
          <a:endParaRPr lang="en-US"/>
        </a:p>
      </dgm:t>
    </dgm:pt>
    <dgm:pt modelId="{A14E9DBE-2BA8-417D-9112-B3802BA47355}">
      <dgm:prSet phldrT="[Text]" custT="1"/>
      <dgm:spPr>
        <a:solidFill>
          <a:srgbClr val="FFFF00"/>
        </a:solidFill>
      </dgm:spPr>
      <dgm:t>
        <a:bodyPr/>
        <a:lstStyle/>
        <a:p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hemijskih zavisnosti (alkohol, droga, duvan)</a:t>
          </a:r>
        </a:p>
        <a:p>
          <a:r>
            <a:rPr lang="x-none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Zaštita reproduktivnog zdravlja mladih</a:t>
          </a:r>
        </a:p>
        <a:p>
          <a:r>
            <a:rPr lang="x-none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vršnjačkog nasilja</a:t>
          </a:r>
        </a:p>
        <a:p>
          <a:r>
            <a:rPr lang="x-none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Promocija zdrave ishrane</a:t>
          </a:r>
        </a:p>
        <a:p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</a:t>
          </a:r>
          <a:r>
            <a:rPr lang="sr-Latn-C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nehemijskih </a:t>
          </a:r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zavisnosti </a:t>
          </a:r>
          <a:r>
            <a:rPr lang="sr-Latn-C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kockanj</a:t>
          </a:r>
          <a:r>
            <a:rPr lang="sr-Latn-C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e, i</a:t>
          </a:r>
          <a:r>
            <a:rPr lang="x-none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nternet</a:t>
          </a:r>
          <a:r>
            <a:rPr lang="sr-Latn-CS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x-none" sz="14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x-none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Lična higijena </a:t>
          </a:r>
          <a:endParaRPr lang="en-US" sz="14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14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Samopregled</a:t>
          </a:r>
          <a:r>
            <a:rPr lang="en-US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dojki</a:t>
          </a:r>
          <a:endParaRPr lang="x-none" sz="1400" dirty="0" smtClean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AB00CCE-2C6C-4D04-8763-64CA4FF614C6}" type="parTrans" cxnId="{9817E67F-85C7-4CDF-9BD6-E952B8596911}">
      <dgm:prSet/>
      <dgm:spPr/>
      <dgm:t>
        <a:bodyPr/>
        <a:lstStyle/>
        <a:p>
          <a:endParaRPr lang="en-US"/>
        </a:p>
      </dgm:t>
    </dgm:pt>
    <dgm:pt modelId="{3DC3A919-14A5-47DA-AA86-F876835105FB}" type="sibTrans" cxnId="{9817E67F-85C7-4CDF-9BD6-E952B8596911}">
      <dgm:prSet/>
      <dgm:spPr/>
      <dgm:t>
        <a:bodyPr/>
        <a:lstStyle/>
        <a:p>
          <a:endParaRPr lang="en-US"/>
        </a:p>
      </dgm:t>
    </dgm:pt>
    <dgm:pt modelId="{BE2F4706-29FC-447B-8D64-35F64D501653}" type="pres">
      <dgm:prSet presAssocID="{1DB1F3AA-1C73-4616-BA8E-217AA3130C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1AAF9-0A47-4E72-90FF-96E75BB81FD1}" type="pres">
      <dgm:prSet presAssocID="{3FBDD53A-8B76-48B7-95DB-E0CD56997C83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E940E-1316-4125-9E29-312154FAD5EA}" type="pres">
      <dgm:prSet presAssocID="{67BFF8F1-EAA6-44C6-81CB-E4D92ACB263E}" presName="sibTrans" presStyleCnt="0"/>
      <dgm:spPr/>
    </dgm:pt>
    <dgm:pt modelId="{64345BA9-6EF5-4979-B541-06976DA64AEA}" type="pres">
      <dgm:prSet presAssocID="{A14E9DBE-2BA8-417D-9112-B3802BA47355}" presName="node" presStyleLbl="node1" presStyleIdx="1" presStyleCnt="3" custLinFactNeighborX="-58288" custLinFactNeighborY="-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7A5FB-1061-481E-A6B9-FCFF8C8AC76C}" type="pres">
      <dgm:prSet presAssocID="{3DC3A919-14A5-47DA-AA86-F876835105FB}" presName="sibTrans" presStyleCnt="0"/>
      <dgm:spPr/>
    </dgm:pt>
    <dgm:pt modelId="{0BA6A106-A944-4C76-A524-8C664E06B184}" type="pres">
      <dgm:prSet presAssocID="{51F62808-5302-41A9-91FC-1638DC4A36F1}" presName="node" presStyleLbl="node1" presStyleIdx="2" presStyleCnt="3" custLinFactNeighborX="-453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9AE7C-A667-494F-8A8F-414EAC1798F2}" type="presOf" srcId="{3FBDD53A-8B76-48B7-95DB-E0CD56997C83}" destId="{FB21AAF9-0A47-4E72-90FF-96E75BB81FD1}" srcOrd="0" destOrd="0" presId="urn:microsoft.com/office/officeart/2005/8/layout/hList6"/>
    <dgm:cxn modelId="{E4267CBA-9F23-4270-A3E9-BC691D26C96A}" srcId="{1DB1F3AA-1C73-4616-BA8E-217AA3130C11}" destId="{51F62808-5302-41A9-91FC-1638DC4A36F1}" srcOrd="2" destOrd="0" parTransId="{798F8C58-CC05-4CB5-892C-29690434BDBD}" sibTransId="{476E2DA5-1770-48D7-B738-1A82C4099BB1}"/>
    <dgm:cxn modelId="{4131274F-3439-4F87-8B76-897EC0946180}" type="presOf" srcId="{A14E9DBE-2BA8-417D-9112-B3802BA47355}" destId="{64345BA9-6EF5-4979-B541-06976DA64AEA}" srcOrd="0" destOrd="0" presId="urn:microsoft.com/office/officeart/2005/8/layout/hList6"/>
    <dgm:cxn modelId="{FC34A9DE-6F25-4866-B2DC-FFFAAAB499DC}" srcId="{1DB1F3AA-1C73-4616-BA8E-217AA3130C11}" destId="{3FBDD53A-8B76-48B7-95DB-E0CD56997C83}" srcOrd="0" destOrd="0" parTransId="{53CC24A2-4F7E-49FC-BAA9-3C7DE9C4A6B5}" sibTransId="{67BFF8F1-EAA6-44C6-81CB-E4D92ACB263E}"/>
    <dgm:cxn modelId="{1EA828E1-612F-4879-A5AF-8106470B8445}" type="presOf" srcId="{51F62808-5302-41A9-91FC-1638DC4A36F1}" destId="{0BA6A106-A944-4C76-A524-8C664E06B184}" srcOrd="0" destOrd="0" presId="urn:microsoft.com/office/officeart/2005/8/layout/hList6"/>
    <dgm:cxn modelId="{9817E67F-85C7-4CDF-9BD6-E952B8596911}" srcId="{1DB1F3AA-1C73-4616-BA8E-217AA3130C11}" destId="{A14E9DBE-2BA8-417D-9112-B3802BA47355}" srcOrd="1" destOrd="0" parTransId="{9AB00CCE-2C6C-4D04-8763-64CA4FF614C6}" sibTransId="{3DC3A919-14A5-47DA-AA86-F876835105FB}"/>
    <dgm:cxn modelId="{DF696AA1-7903-428B-A6F3-3E12F3D61AEB}" type="presOf" srcId="{1DB1F3AA-1C73-4616-BA8E-217AA3130C11}" destId="{BE2F4706-29FC-447B-8D64-35F64D501653}" srcOrd="0" destOrd="0" presId="urn:microsoft.com/office/officeart/2005/8/layout/hList6"/>
    <dgm:cxn modelId="{F5421B59-7E3A-4BE5-A876-8E2257608996}" type="presParOf" srcId="{BE2F4706-29FC-447B-8D64-35F64D501653}" destId="{FB21AAF9-0A47-4E72-90FF-96E75BB81FD1}" srcOrd="0" destOrd="0" presId="urn:microsoft.com/office/officeart/2005/8/layout/hList6"/>
    <dgm:cxn modelId="{BB99DBE0-FDA0-4346-9461-67EA74948951}" type="presParOf" srcId="{BE2F4706-29FC-447B-8D64-35F64D501653}" destId="{9AAE940E-1316-4125-9E29-312154FAD5EA}" srcOrd="1" destOrd="0" presId="urn:microsoft.com/office/officeart/2005/8/layout/hList6"/>
    <dgm:cxn modelId="{A16C1D26-CFB0-4B7D-BD3A-988A1EDAA88C}" type="presParOf" srcId="{BE2F4706-29FC-447B-8D64-35F64D501653}" destId="{64345BA9-6EF5-4979-B541-06976DA64AEA}" srcOrd="2" destOrd="0" presId="urn:microsoft.com/office/officeart/2005/8/layout/hList6"/>
    <dgm:cxn modelId="{3C33BE36-2EC6-4ABE-BC57-5136A448B64F}" type="presParOf" srcId="{BE2F4706-29FC-447B-8D64-35F64D501653}" destId="{81E7A5FB-1061-481E-A6B9-FCFF8C8AC76C}" srcOrd="3" destOrd="0" presId="urn:microsoft.com/office/officeart/2005/8/layout/hList6"/>
    <dgm:cxn modelId="{BA0A660D-E3EE-4B8D-ADC1-5128E048C5B8}" type="presParOf" srcId="{BE2F4706-29FC-447B-8D64-35F64D501653}" destId="{0BA6A106-A944-4C76-A524-8C664E06B18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AAF9-0A47-4E72-90FF-96E75BB81FD1}">
      <dsp:nvSpPr>
        <dsp:cNvPr id="0" name=""/>
        <dsp:cNvSpPr/>
      </dsp:nvSpPr>
      <dsp:spPr>
        <a:xfrm rot="16200000">
          <a:off x="-1163910" y="1163910"/>
          <a:ext cx="5181600" cy="2853779"/>
        </a:xfrm>
        <a:prstGeom prst="flowChartManualOperati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zavisnosti </a:t>
          </a:r>
          <a:r>
            <a:rPr lang="en-US" sz="14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od</a:t>
          </a:r>
          <a:r>
            <a:rPr lang="en-U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alkohol</a:t>
          </a:r>
          <a:r>
            <a:rPr lang="en-U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a</a:t>
          </a: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drog</a:t>
          </a:r>
          <a:r>
            <a:rPr lang="en-U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e </a:t>
          </a:r>
          <a:r>
            <a:rPr lang="en-US" sz="14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i</a:t>
          </a: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duvan</a:t>
          </a:r>
          <a:r>
            <a:rPr lang="en-U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a</a:t>
          </a:r>
          <a:endParaRPr lang="x-none" sz="14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Zaštita reproduktivnog zdravlja mladih</a:t>
          </a:r>
        </a:p>
      </dsp:txBody>
      <dsp:txXfrm rot="5400000">
        <a:off x="0" y="1036320"/>
        <a:ext cx="2853779" cy="3108960"/>
      </dsp:txXfrm>
    </dsp:sp>
    <dsp:sp modelId="{64345BA9-6EF5-4979-B541-06976DA64AEA}">
      <dsp:nvSpPr>
        <dsp:cNvPr id="0" name=""/>
        <dsp:cNvSpPr/>
      </dsp:nvSpPr>
      <dsp:spPr>
        <a:xfrm rot="16200000">
          <a:off x="1780244" y="1163910"/>
          <a:ext cx="5181600" cy="2853779"/>
        </a:xfrm>
        <a:prstGeom prst="flowChartManualOperati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hemijskih zavisnosti (alkohol, droga, duvan)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Zaštita reproduktivnog zdravlja mladih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vršnjačkog nasilja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Promocija zdrave ishrane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</a:t>
          </a:r>
          <a:r>
            <a:rPr lang="sr-Latn-C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nehemijskih </a:t>
          </a: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zavisnosti </a:t>
          </a:r>
          <a:r>
            <a:rPr lang="sr-Latn-C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kockanj</a:t>
          </a:r>
          <a:r>
            <a:rPr lang="sr-Latn-C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e, i</a:t>
          </a:r>
          <a:r>
            <a:rPr lang="x-none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nternet</a:t>
          </a:r>
          <a:r>
            <a:rPr lang="sr-Latn-CS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x-none" sz="14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Lična higijena </a:t>
          </a:r>
          <a:endParaRPr lang="en-US" sz="14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Samopregled</a:t>
          </a:r>
          <a:r>
            <a:rPr lang="en-US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dojki</a:t>
          </a:r>
          <a:endParaRPr lang="x-none" sz="14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2944154" y="1036320"/>
        <a:ext cx="2853779" cy="3108960"/>
      </dsp:txXfrm>
    </dsp:sp>
    <dsp:sp modelId="{0BA6A106-A944-4C76-A524-8C664E06B184}">
      <dsp:nvSpPr>
        <dsp:cNvPr id="0" name=""/>
        <dsp:cNvSpPr/>
      </dsp:nvSpPr>
      <dsp:spPr>
        <a:xfrm rot="16200000">
          <a:off x="4963110" y="1163910"/>
          <a:ext cx="5181600" cy="2853779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hemijskih zavisnosti (alkohol, droga, duvan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+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nargila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elektronska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cigareta</a:t>
          </a:r>
          <a:r>
            <a:rPr lang="x-none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Zaštita reproduktivnog zdravlja mladih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vršnjačkog nasilja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Promocija </a:t>
          </a:r>
          <a:r>
            <a:rPr lang="sr-Latn-RS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pravilne</a:t>
          </a:r>
          <a:r>
            <a:rPr lang="x-none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x-none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ishrane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Prevencija </a:t>
          </a:r>
          <a:r>
            <a:rPr lang="sr-Latn-C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nehemijskih </a:t>
          </a:r>
          <a:r>
            <a:rPr lang="x-none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zavisnosti </a:t>
          </a:r>
          <a:r>
            <a:rPr lang="sr-Latn-C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x-none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kockanj</a:t>
          </a:r>
          <a:r>
            <a:rPr lang="sr-Latn-C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e, i</a:t>
          </a:r>
          <a:r>
            <a:rPr lang="x-none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nternet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+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društvene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mreže</a:t>
          </a:r>
          <a:r>
            <a:rPr lang="sr-Latn-C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x-none" sz="12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Lična higijena </a:t>
          </a:r>
          <a:endParaRPr lang="en-US" sz="1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Prevencija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upotrebe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steroida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I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suplemenata</a:t>
          </a:r>
          <a:endParaRPr lang="en-US" sz="12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Prevencija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upotrebe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energetskih</a:t>
          </a:r>
          <a:r>
            <a: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pića</a:t>
          </a:r>
          <a:endParaRPr lang="en-US" sz="12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Samopregled</a:t>
          </a:r>
          <a:r>
            <a:rPr lang="en-US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testisa</a:t>
          </a:r>
          <a:endParaRPr lang="en-US" sz="1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Prevencija</a:t>
          </a:r>
          <a:r>
            <a:rPr lang="en-US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zadesnih</a:t>
          </a:r>
          <a:r>
            <a:rPr lang="en-US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2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povreda</a:t>
          </a:r>
          <a:endParaRPr lang="en-US" sz="1200" kern="1200" dirty="0"/>
        </a:p>
      </dsp:txBody>
      <dsp:txXfrm rot="5400000">
        <a:off x="6127020" y="1036320"/>
        <a:ext cx="2853779" cy="310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2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ns.rs/" TargetMode="External"/><Relationship Id="rId2" Type="http://schemas.openxmlformats.org/officeDocument/2006/relationships/hyperlink" Target="mailto:mladi.dzns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                        Dom zdravlja</a:t>
            </a:r>
            <a: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/>
            </a:r>
            <a:b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</a:br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                         </a:t>
            </a:r>
            <a: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„</a:t>
            </a:r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Novi Sad</a:t>
            </a:r>
            <a:r>
              <a:rPr lang="az-Cyrl-AZ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”</a:t>
            </a:r>
            <a:br>
              <a:rPr lang="az-Cyrl-AZ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8768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RAD SAVETOVALIŠTA ZA MLADE DOMA ZDRAVLJA </a:t>
            </a:r>
            <a:r>
              <a:rPr lang="sr-Latn-CS" sz="3600" b="1" dirty="0" smtClean="0"/>
              <a:t>„</a:t>
            </a:r>
            <a:r>
              <a:rPr lang="en-US" sz="3600" b="1" dirty="0" smtClean="0"/>
              <a:t>NOVI SAD</a:t>
            </a:r>
            <a:r>
              <a:rPr lang="sr-Latn-RS" sz="3600" b="1" dirty="0" smtClean="0"/>
              <a:t>“</a:t>
            </a:r>
            <a:r>
              <a:rPr lang="en-US" sz="3600" b="1" dirty="0" smtClean="0"/>
              <a:t> U OBLASTI PREVENCIJE PUŠENJA I UPOTREBE DRUGIH DUVANSKIH PROIZVODA</a:t>
            </a:r>
            <a:endParaRPr lang="sr-Latn-RS" sz="3600" b="1" dirty="0" smtClean="0"/>
          </a:p>
          <a:p>
            <a:pPr algn="ctr">
              <a:buNone/>
            </a:pPr>
            <a:r>
              <a:rPr lang="en-US" sz="3500" b="1" dirty="0"/>
              <a:t/>
            </a:r>
            <a:br>
              <a:rPr lang="en-US" sz="3500" b="1" dirty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sr-Latn-CS" altLang="en-US" sz="2800" b="1" dirty="0"/>
              <a:t>Mr </a:t>
            </a:r>
            <a:r>
              <a:rPr lang="sr-Latn-CS" altLang="en-US" sz="2800" b="1" dirty="0" smtClean="0"/>
              <a:t>sci med.dr </a:t>
            </a:r>
            <a:r>
              <a:rPr lang="en-US" altLang="en-US" sz="2800" b="1" dirty="0" err="1"/>
              <a:t>Dragana</a:t>
            </a:r>
            <a:r>
              <a:rPr lang="en-US" altLang="en-US" sz="2800" b="1" dirty="0"/>
              <a:t> </a:t>
            </a:r>
            <a:r>
              <a:rPr lang="x-none" altLang="en-US" sz="2800" b="1" dirty="0"/>
              <a:t>Zarić</a:t>
            </a:r>
            <a:endParaRPr lang="x-none" altLang="en-US" sz="2800" b="1" baseline="30000" dirty="0"/>
          </a:p>
          <a:p>
            <a:pPr algn="ctr">
              <a:buNone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sr-Latn-CS" sz="4000" b="1" dirty="0" smtClean="0"/>
          </a:p>
          <a:p>
            <a:pPr algn="r">
              <a:buNone/>
            </a:pP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Godišnji izveštaj</a:t>
            </a:r>
            <a:r>
              <a:rPr lang="sr-Latn-CS" b="1" dirty="0"/>
              <a:t> za 2023.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sz="2000" b="1" dirty="0" err="1">
                <a:solidFill>
                  <a:srgbClr val="FF0000"/>
                </a:solidFill>
              </a:rPr>
              <a:t>Individualnim</a:t>
            </a:r>
            <a:r>
              <a:rPr lang="en-US" sz="2000" dirty="0"/>
              <a:t> </a:t>
            </a:r>
            <a:r>
              <a:rPr lang="en-US" sz="2000" dirty="0" err="1"/>
              <a:t>zdravstveno</a:t>
            </a:r>
            <a:r>
              <a:rPr lang="en-US" sz="2000" dirty="0"/>
              <a:t> </a:t>
            </a:r>
            <a:r>
              <a:rPr lang="en-US" sz="2000" dirty="0" err="1"/>
              <a:t>vaspitnim</a:t>
            </a:r>
            <a:r>
              <a:rPr lang="en-US" sz="2000" dirty="0"/>
              <a:t> </a:t>
            </a:r>
            <a:r>
              <a:rPr lang="en-US" sz="2000" dirty="0" err="1"/>
              <a:t>radom</a:t>
            </a:r>
            <a:r>
              <a:rPr lang="en-US" sz="2000" dirty="0"/>
              <a:t> u </a:t>
            </a:r>
            <a:r>
              <a:rPr lang="en-US" sz="2000" dirty="0" err="1"/>
              <a:t>Savetovalištu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mlade</a:t>
            </a:r>
            <a:r>
              <a:rPr lang="en-US" sz="2000" dirty="0"/>
              <a:t> je </a:t>
            </a:r>
            <a:r>
              <a:rPr lang="en-US" sz="2000" dirty="0" err="1"/>
              <a:t>obuhvaćeno</a:t>
            </a:r>
            <a:r>
              <a:rPr lang="en-US" sz="2000" dirty="0"/>
              <a:t> </a:t>
            </a:r>
            <a:r>
              <a:rPr lang="sr-Latn-CS" sz="2000" b="1" dirty="0" smtClean="0">
                <a:solidFill>
                  <a:srgbClr val="FF0000"/>
                </a:solidFill>
              </a:rPr>
              <a:t>1.698</a:t>
            </a:r>
            <a:r>
              <a:rPr lang="en-US" sz="2000" dirty="0" smtClean="0"/>
              <a:t> </a:t>
            </a:r>
            <a:r>
              <a:rPr lang="en-US" sz="2000" dirty="0" err="1"/>
              <a:t>lica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teritorije</a:t>
            </a:r>
            <a:r>
              <a:rPr lang="en-US" sz="2000" dirty="0"/>
              <a:t> </a:t>
            </a:r>
            <a:r>
              <a:rPr lang="en-US" sz="2000" dirty="0" err="1"/>
              <a:t>grada</a:t>
            </a:r>
            <a:r>
              <a:rPr lang="en-US" sz="2000" dirty="0"/>
              <a:t> </a:t>
            </a:r>
            <a:r>
              <a:rPr lang="en-US" sz="2000" dirty="0" err="1"/>
              <a:t>Novog</a:t>
            </a:r>
            <a:r>
              <a:rPr lang="en-US" sz="2000" dirty="0"/>
              <a:t> </a:t>
            </a:r>
            <a:r>
              <a:rPr lang="en-US" sz="2000" dirty="0" err="1"/>
              <a:t>Sada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sr-Latn-RS" sz="2000" dirty="0"/>
              <a:t>Opštine </a:t>
            </a:r>
            <a:r>
              <a:rPr lang="en-US" sz="2000" dirty="0" err="1"/>
              <a:t>Sremski</a:t>
            </a:r>
            <a:r>
              <a:rPr lang="en-US" sz="2000" dirty="0"/>
              <a:t> </a:t>
            </a:r>
            <a:r>
              <a:rPr lang="en-US" sz="2000" dirty="0" err="1"/>
              <a:t>Karlovc</a:t>
            </a:r>
            <a:r>
              <a:rPr lang="sr-Latn-RS" sz="2000" dirty="0"/>
              <a:t>i</a:t>
            </a:r>
            <a:endParaRPr lang="x-none" sz="2000" dirty="0"/>
          </a:p>
          <a:p>
            <a:r>
              <a:rPr lang="sr-Latn-CS" sz="2000" b="1" dirty="0">
                <a:solidFill>
                  <a:srgbClr val="FF0000"/>
                </a:solidFill>
              </a:rPr>
              <a:t>Grupnim</a:t>
            </a:r>
            <a:r>
              <a:rPr lang="sr-Latn-CS" sz="2000" dirty="0"/>
              <a:t> zdravstveno vaspitnim radom je obuhvaćeno </a:t>
            </a:r>
            <a:r>
              <a:rPr lang="sr-Latn-CS" sz="2000" b="1" dirty="0" smtClean="0">
                <a:solidFill>
                  <a:srgbClr val="FF0000"/>
                </a:solidFill>
              </a:rPr>
              <a:t>14.895</a:t>
            </a:r>
            <a:r>
              <a:rPr lang="sr-Latn-CS" sz="2000" dirty="0" smtClean="0"/>
              <a:t> </a:t>
            </a:r>
            <a:r>
              <a:rPr lang="sr-Latn-CS" sz="2000" dirty="0"/>
              <a:t>učenika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teritorije</a:t>
            </a:r>
            <a:r>
              <a:rPr lang="en-US" sz="2000" dirty="0"/>
              <a:t> </a:t>
            </a:r>
            <a:r>
              <a:rPr lang="en-US" sz="2000" dirty="0" err="1"/>
              <a:t>grada</a:t>
            </a:r>
            <a:r>
              <a:rPr lang="en-US" sz="2000" dirty="0"/>
              <a:t> </a:t>
            </a:r>
            <a:r>
              <a:rPr lang="en-US" sz="2000" dirty="0" err="1"/>
              <a:t>Novog</a:t>
            </a:r>
            <a:r>
              <a:rPr lang="en-US" sz="2000" dirty="0"/>
              <a:t> </a:t>
            </a:r>
            <a:r>
              <a:rPr lang="en-US" sz="2000" dirty="0" err="1"/>
              <a:t>Sada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sr-Latn-RS" sz="2000" dirty="0"/>
              <a:t>Opštine </a:t>
            </a:r>
            <a:r>
              <a:rPr lang="en-US" sz="2000" dirty="0" err="1"/>
              <a:t>Sremski</a:t>
            </a:r>
            <a:r>
              <a:rPr lang="en-US" sz="2000" dirty="0"/>
              <a:t> </a:t>
            </a:r>
            <a:r>
              <a:rPr lang="en-US" sz="2000" dirty="0" err="1"/>
              <a:t>Karlovc</a:t>
            </a:r>
            <a:r>
              <a:rPr lang="sr-Latn-RS" sz="2000" dirty="0"/>
              <a:t>i </a:t>
            </a:r>
            <a:endParaRPr lang="sr-Latn-RS" sz="2000" dirty="0" smtClean="0"/>
          </a:p>
          <a:p>
            <a:r>
              <a:rPr lang="x-none" sz="2000" dirty="0" smtClean="0"/>
              <a:t>Ukupan </a:t>
            </a:r>
            <a:r>
              <a:rPr lang="x-none" sz="2000" dirty="0"/>
              <a:t>broj obuhvaćenih </a:t>
            </a:r>
            <a:r>
              <a:rPr lang="x-none" sz="2000" b="1" dirty="0">
                <a:solidFill>
                  <a:srgbClr val="FF0000"/>
                </a:solidFill>
              </a:rPr>
              <a:t>škola</a:t>
            </a:r>
            <a:r>
              <a:rPr lang="x-none" sz="2000" dirty="0"/>
              <a:t>: </a:t>
            </a:r>
            <a:r>
              <a:rPr lang="sr-Latn-CS" sz="2000" dirty="0"/>
              <a:t>37</a:t>
            </a:r>
            <a:r>
              <a:rPr lang="en-US" sz="2000" dirty="0"/>
              <a:t> </a:t>
            </a:r>
            <a:r>
              <a:rPr lang="en-US" sz="2000" dirty="0" err="1"/>
              <a:t>osnovnih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sr-Latn-CS" sz="2000" dirty="0"/>
              <a:t>23</a:t>
            </a:r>
            <a:r>
              <a:rPr lang="en-US" sz="2000" dirty="0"/>
              <a:t> </a:t>
            </a:r>
            <a:r>
              <a:rPr lang="en-US" sz="2000" dirty="0" err="1" smtClean="0"/>
              <a:t>srednj</a:t>
            </a:r>
            <a:r>
              <a:rPr lang="sr-Latn-RS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škol</a:t>
            </a:r>
            <a:r>
              <a:rPr lang="sr-Latn-RS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teritorije</a:t>
            </a:r>
            <a:r>
              <a:rPr lang="en-US" sz="2000" dirty="0"/>
              <a:t> </a:t>
            </a:r>
            <a:r>
              <a:rPr lang="sr-Latn-RS" sz="2000" dirty="0" smtClean="0"/>
              <a:t>G</a:t>
            </a:r>
            <a:r>
              <a:rPr lang="en-US" sz="2000" dirty="0" err="1" smtClean="0"/>
              <a:t>rada</a:t>
            </a:r>
            <a:r>
              <a:rPr lang="en-US" sz="2000" dirty="0" smtClean="0"/>
              <a:t> </a:t>
            </a:r>
            <a:r>
              <a:rPr lang="en-US" sz="2000" dirty="0" err="1"/>
              <a:t>Novog</a:t>
            </a:r>
            <a:r>
              <a:rPr lang="en-US" sz="2000" dirty="0"/>
              <a:t> </a:t>
            </a:r>
            <a:r>
              <a:rPr lang="en-US" sz="2000" dirty="0" err="1"/>
              <a:t>Sada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sr-Latn-RS" sz="2000" dirty="0" smtClean="0"/>
              <a:t>Opštine </a:t>
            </a:r>
            <a:r>
              <a:rPr lang="en-US" sz="2000" dirty="0" err="1" smtClean="0"/>
              <a:t>Sremski</a:t>
            </a:r>
            <a:r>
              <a:rPr lang="en-US" sz="2000" dirty="0" smtClean="0"/>
              <a:t> </a:t>
            </a:r>
            <a:r>
              <a:rPr lang="en-US" sz="2000" dirty="0" err="1" smtClean="0"/>
              <a:t>Karlovc</a:t>
            </a:r>
            <a:r>
              <a:rPr lang="sr-Latn-RS" sz="2000" dirty="0" smtClean="0"/>
              <a:t>i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C:\Documents and Settings\bilak.jovana\Desktop\izjzv\IMG-3a207ca44e871d841df1d9e97a26b352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1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23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Saradnja Savetovališta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sr-Latn-RS" dirty="0" smtClean="0"/>
              <a:t>Ostale službe Doma zdravlja + menadžment</a:t>
            </a:r>
          </a:p>
          <a:p>
            <a:r>
              <a:rPr lang="sr-Latn-RS" dirty="0" smtClean="0"/>
              <a:t>Škole</a:t>
            </a:r>
          </a:p>
          <a:p>
            <a:r>
              <a:rPr lang="sr-Latn-RS" dirty="0" smtClean="0"/>
              <a:t>Lokalna samouprava</a:t>
            </a:r>
          </a:p>
          <a:p>
            <a:r>
              <a:rPr lang="sr-Latn-RS" dirty="0" smtClean="0"/>
              <a:t>Referentne ustanove (IZJZV, IZJZS)</a:t>
            </a:r>
          </a:p>
          <a:p>
            <a:r>
              <a:rPr lang="sr-Latn-RS" dirty="0" smtClean="0"/>
              <a:t>Crveni krst (grada, Vojvodine)</a:t>
            </a:r>
          </a:p>
          <a:p>
            <a:r>
              <a:rPr lang="sr-Latn-RS" dirty="0" smtClean="0"/>
              <a:t>Udruženja građana</a:t>
            </a:r>
          </a:p>
          <a:p>
            <a:r>
              <a:rPr lang="sr-Latn-RS" dirty="0" smtClean="0"/>
              <a:t>Mediji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6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Umesto zaključka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1941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86200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9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24" y="274638"/>
            <a:ext cx="7327876" cy="1143000"/>
          </a:xfrm>
        </p:spPr>
        <p:txBody>
          <a:bodyPr/>
          <a:lstStyle/>
          <a:p>
            <a:r>
              <a:rPr lang="en-US" altLang="en-US" sz="4000" b="1" dirty="0" err="1"/>
              <a:t>Savetovalište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za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mlade</a:t>
            </a:r>
            <a:r>
              <a:rPr lang="en-US" altLang="en-US" sz="4000" b="1" dirty="0"/>
              <a:t> – </a:t>
            </a:r>
            <a:r>
              <a:rPr lang="en-US" altLang="en-US" sz="4000" b="1" dirty="0" err="1"/>
              <a:t>lična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karta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373563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Osnovan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01.11.2004. godine, kao jedno od prvih polivalentnih i multidisciplinarnih savetovališta u Srbiji. </a:t>
            </a:r>
            <a:endParaRPr lang="x-none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  <a:defRPr/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Radi sa adolescentima uzrasta od 10 do 19 godina (u sistemu i van sistema obrazovanja) kojih u Novom Sadu ima oko 40.000</a:t>
            </a:r>
            <a:endParaRPr lang="x-none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  <a:defRPr/>
            </a:pP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Prostorije koje su prilagođene mladima (</a:t>
            </a:r>
            <a:r>
              <a:rPr lang="x-none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youth-friendly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u objektu Jovan Jovanović Zmaj (ul. Zmaj Ognjena Vuka 19)</a:t>
            </a:r>
          </a:p>
          <a:p>
            <a:pPr>
              <a:buFont typeface="Arial"/>
              <a:buChar char="•"/>
              <a:defRPr/>
            </a:pP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Dostupni smo svakog radnog dana od 7</a:t>
            </a:r>
            <a:r>
              <a:rPr lang="sr-Latn-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00-20</a:t>
            </a:r>
            <a:r>
              <a:rPr lang="sr-Latn-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00</a:t>
            </a:r>
          </a:p>
          <a:p>
            <a:pPr>
              <a:buFont typeface="Arial"/>
              <a:buChar char="•"/>
              <a:defRPr/>
            </a:pP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Telefon: 021/451-451</a:t>
            </a:r>
          </a:p>
          <a:p>
            <a:pPr>
              <a:buFont typeface="Arial"/>
              <a:buChar char="•"/>
              <a:defRPr/>
            </a:pP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Email: 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mladi.dzns@yahoo.com</a:t>
            </a:r>
            <a:endParaRPr lang="x-non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Facebook, Twitter, </a:t>
            </a:r>
            <a:r>
              <a:rPr lang="sr-Latn-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Instagram, 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sajt Doma zdravlja </a:t>
            </a:r>
            <a:r>
              <a:rPr lang="x-none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www.dzns.rs</a:t>
            </a:r>
            <a:endParaRPr lang="x-non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24" y="274638"/>
            <a:ext cx="7327876" cy="1143000"/>
          </a:xfrm>
        </p:spPr>
        <p:txBody>
          <a:bodyPr/>
          <a:lstStyle/>
          <a:p>
            <a:r>
              <a:rPr lang="en-US" altLang="en-US" sz="4000" b="1" dirty="0" err="1"/>
              <a:t>Savetovalište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za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mlade</a:t>
            </a:r>
            <a:r>
              <a:rPr lang="en-US" altLang="en-US" sz="4000" b="1" dirty="0"/>
              <a:t> – </a:t>
            </a:r>
            <a:r>
              <a:rPr lang="en-US" altLang="en-US" sz="4000" b="1" dirty="0" err="1"/>
              <a:t>lična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karta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686800" cy="9906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 organizacionoj strukturi Doma zdravlja pripada Službi za zdravstvenu zaštitu dece</a:t>
            </a:r>
            <a:endParaRPr lang="x-non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95600"/>
            <a:ext cx="6948487" cy="3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    </a:t>
            </a:r>
            <a:r>
              <a:rPr lang="en-US" altLang="en-US" sz="4000" b="1" dirty="0" err="1"/>
              <a:t>Savetovalište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za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mlade</a:t>
            </a:r>
            <a:r>
              <a:rPr lang="en-US" altLang="en-US" sz="4000" b="1" dirty="0"/>
              <a:t> – </a:t>
            </a:r>
            <a:r>
              <a:rPr lang="en-US" altLang="en-US" sz="4000" b="1" dirty="0" err="1"/>
              <a:t>tim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373563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lekar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specijalista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socijalne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medicine</a:t>
            </a:r>
          </a:p>
          <a:p>
            <a:pPr>
              <a:buFont typeface="Arial"/>
              <a:buChar char="•"/>
              <a:defRPr/>
            </a:pPr>
            <a:r>
              <a:rPr lang="sr-Latn-C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diplomirana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psihologa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diplomirani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pedagog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strukovne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medicinske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sestre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specijalisti</a:t>
            </a:r>
            <a:r>
              <a:rPr lang="sr-Latn-C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javnog zdravlja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strukovna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medicinska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sestra</a:t>
            </a:r>
            <a:endParaRPr lang="x-non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48200"/>
            <a:ext cx="4722091" cy="222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x-none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Metode zdravstveno vaspitnog rada u Savetovalištu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6781800" cy="50292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Individualno savetodavni rad</a:t>
            </a:r>
          </a:p>
          <a:p>
            <a:pPr>
              <a:buFont typeface="Arial"/>
              <a:buChar char="•"/>
              <a:defRPr/>
            </a:pPr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Grupni zdravstveno vaspitni rad</a:t>
            </a:r>
          </a:p>
          <a:p>
            <a:pPr lvl="1">
              <a:buFont typeface="Arial"/>
              <a:buChar char="•"/>
              <a:defRPr/>
            </a:pPr>
            <a:r>
              <a:rPr lang="x-non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Predavanja</a:t>
            </a:r>
          </a:p>
          <a:p>
            <a:pPr lvl="1">
              <a:buFont typeface="Arial"/>
              <a:buChar char="•"/>
              <a:defRPr/>
            </a:pPr>
            <a:r>
              <a:rPr lang="x-non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Radionice</a:t>
            </a:r>
          </a:p>
          <a:p>
            <a:pPr lvl="1">
              <a:buFont typeface="Arial"/>
              <a:buChar char="•"/>
              <a:defRPr/>
            </a:pPr>
            <a:r>
              <a:rPr lang="x-non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Tribine</a:t>
            </a:r>
          </a:p>
          <a:p>
            <a:pPr lvl="1">
              <a:buFont typeface="Arial"/>
              <a:buChar char="•"/>
              <a:defRPr/>
            </a:pPr>
            <a:r>
              <a:rPr lang="x-non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Kampanje (prema Kalendaru javnog zdravlja)</a:t>
            </a:r>
          </a:p>
          <a:p>
            <a:pPr lvl="1">
              <a:buFont typeface="Arial"/>
              <a:buChar char="•"/>
              <a:defRPr/>
            </a:pPr>
            <a:r>
              <a:rPr lang="x-non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Nastupi u medijima</a:t>
            </a:r>
          </a:p>
          <a:p>
            <a:pPr lvl="1">
              <a:buFont typeface="Arial"/>
              <a:buChar char="•"/>
              <a:defRPr/>
            </a:pP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Konferencije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/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kongresi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paneli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x-none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405" y="2743200"/>
            <a:ext cx="2057400" cy="15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M0188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800600"/>
            <a:ext cx="208120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r>
              <a:rPr lang="x-none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dravstveno vaspitn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x-none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sredstva</a:t>
            </a:r>
            <a:r>
              <a:rPr lang="x-none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 Savetovalištu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altLang="en-US" sz="2400" b="1" dirty="0" err="1"/>
              <a:t>Flajeri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plakati</a:t>
            </a:r>
            <a:r>
              <a:rPr lang="en-US" altLang="en-US" sz="2400" b="1" dirty="0"/>
              <a:t> </a:t>
            </a:r>
          </a:p>
          <a:p>
            <a:pPr lvl="1"/>
            <a:r>
              <a:rPr lang="en-US" altLang="en-US" sz="2400" dirty="0" err="1"/>
              <a:t>Publikovani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okviru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projekata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autorsko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delo</a:t>
            </a:r>
            <a:r>
              <a:rPr lang="en-US" altLang="en-US" sz="2400" dirty="0"/>
              <a:t> </a:t>
            </a:r>
            <a:r>
              <a:rPr lang="sr-Latn-RS" altLang="en-US" sz="2400" dirty="0" smtClean="0"/>
              <a:t>t</a:t>
            </a:r>
            <a:r>
              <a:rPr lang="en-US" altLang="en-US" sz="2400" dirty="0" err="1" smtClean="0"/>
              <a:t>ima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Savetovališta</a:t>
            </a:r>
            <a:endParaRPr lang="en-US" altLang="en-US" sz="2400" dirty="0"/>
          </a:p>
          <a:p>
            <a:pPr lvl="1"/>
            <a:r>
              <a:rPr lang="en-US" altLang="en-US" sz="2400" dirty="0" err="1"/>
              <a:t>Distribucija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iz</a:t>
            </a:r>
            <a:r>
              <a:rPr lang="en-US" altLang="en-US" sz="2400" dirty="0"/>
              <a:t> IZ</a:t>
            </a:r>
            <a:r>
              <a:rPr lang="sr-Latn-CS" altLang="en-US" sz="2400" dirty="0"/>
              <a:t>J</a:t>
            </a:r>
            <a:r>
              <a:rPr lang="en-US" altLang="en-US" sz="2400" dirty="0"/>
              <a:t>ZV, </a:t>
            </a:r>
            <a:r>
              <a:rPr lang="en-US" altLang="en-US" sz="2400" dirty="0" err="1"/>
              <a:t>Batuta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itd</a:t>
            </a:r>
            <a:r>
              <a:rPr lang="sr-Latn-RS" altLang="en-US" sz="2400" dirty="0" smtClean="0"/>
              <a:t>.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r>
              <a:rPr lang="en-US" altLang="en-US" sz="2400" b="1" dirty="0" err="1"/>
              <a:t>Očigledna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sredstva</a:t>
            </a:r>
            <a:r>
              <a:rPr lang="en-US" altLang="en-US" sz="2400" dirty="0"/>
              <a:t> (model </a:t>
            </a:r>
            <a:r>
              <a:rPr lang="en-US" altLang="en-US" sz="2400" dirty="0" err="1"/>
              <a:t>ženskog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torzoa</a:t>
            </a:r>
            <a:r>
              <a:rPr lang="sr-Latn-CS" altLang="en-US" sz="2400" dirty="0"/>
              <a:t>,</a:t>
            </a:r>
            <a:r>
              <a:rPr lang="en-US" altLang="en-US" sz="2400" dirty="0"/>
              <a:t> model </a:t>
            </a:r>
            <a:r>
              <a:rPr lang="en-US" altLang="en-US" sz="2400" dirty="0" err="1"/>
              <a:t>testisa</a:t>
            </a:r>
            <a:r>
              <a:rPr lang="sr-Latn-CS" altLang="en-US" sz="2400" dirty="0"/>
              <a:t>, </a:t>
            </a:r>
            <a:r>
              <a:rPr lang="en-US" altLang="en-US" sz="2400" dirty="0" err="1"/>
              <a:t>muški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ženski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kondomi</a:t>
            </a:r>
            <a:r>
              <a:rPr lang="sr-Latn-CS" altLang="en-US" sz="2400" dirty="0"/>
              <a:t>, naočare za simulaciju stanja opijenosti alkoholom i psihoaktivnim supstancama</a:t>
            </a:r>
            <a:r>
              <a:rPr lang="en-US" altLang="en-US" sz="2400" dirty="0"/>
              <a:t>)</a:t>
            </a:r>
          </a:p>
          <a:p>
            <a:endParaRPr lang="en-US" sz="1600" dirty="0"/>
          </a:p>
        </p:txBody>
      </p:sp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C:\Documents and Settings\bilak.jovana\Desktop\izjzv\IMG-d5bb3e3bc83996507fa8685e5e9189e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953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M0189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953000"/>
            <a:ext cx="296949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x-none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Savetovalište za mlade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x-none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x-none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oblasti rada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7255"/>
              </p:ext>
            </p:extLst>
          </p:nvPr>
        </p:nvGraphicFramePr>
        <p:xfrm>
          <a:off x="152400" y="16002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831862" y="2164081"/>
            <a:ext cx="11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2004.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24028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2011.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1640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2024.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24" y="274638"/>
            <a:ext cx="7327876" cy="1143000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Kurikulumi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prilagođeni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specifičnim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starosnim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grupama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adolescenata</a:t>
            </a:r>
            <a:endParaRPr lang="en-US" sz="4000" dirty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r>
              <a:rPr lang="en-US" b="1" u="sng" dirty="0" err="1"/>
              <a:t>Osnovne</a:t>
            </a:r>
            <a:r>
              <a:rPr lang="en-US" b="1" u="sng" dirty="0"/>
              <a:t> </a:t>
            </a:r>
            <a:r>
              <a:rPr lang="en-US" b="1" u="sng" dirty="0" err="1"/>
              <a:t>škole</a:t>
            </a:r>
            <a:endParaRPr lang="en-US" b="1" u="sng" dirty="0"/>
          </a:p>
          <a:p>
            <a:pPr lvl="0"/>
            <a:r>
              <a:rPr lang="sr-Latn-CS" sz="1800" dirty="0" smtClean="0"/>
              <a:t>Lična </a:t>
            </a:r>
            <a:r>
              <a:rPr lang="sr-Latn-CS" sz="1800" dirty="0"/>
              <a:t>higijena</a:t>
            </a:r>
            <a:endParaRPr lang="en-US" sz="1800" dirty="0"/>
          </a:p>
          <a:p>
            <a:pPr lvl="0"/>
            <a:r>
              <a:rPr lang="sr-Latn-CS" sz="1800" dirty="0"/>
              <a:t>Pravilna </a:t>
            </a:r>
            <a:r>
              <a:rPr lang="sr-Latn-CS" sz="1800" dirty="0" smtClean="0"/>
              <a:t>ishrana</a:t>
            </a:r>
          </a:p>
          <a:p>
            <a:pPr lvl="0"/>
            <a:r>
              <a:rPr lang="sr-Latn-CS" sz="1800" dirty="0" smtClean="0"/>
              <a:t>Prevencija zadesnih povreda</a:t>
            </a:r>
            <a:endParaRPr lang="en-US" sz="1800" dirty="0"/>
          </a:p>
          <a:p>
            <a:pPr lvl="0"/>
            <a:r>
              <a:rPr lang="sr-Latn-CS" sz="1800" dirty="0"/>
              <a:t>Zaštita reproduktivnog zdravlja mladih</a:t>
            </a:r>
            <a:endParaRPr lang="en-US" sz="1800" dirty="0"/>
          </a:p>
          <a:p>
            <a:pPr lvl="0"/>
            <a:r>
              <a:rPr lang="sr-Latn-CS" sz="1800" b="1" dirty="0">
                <a:solidFill>
                  <a:srgbClr val="FF0000"/>
                </a:solidFill>
              </a:rPr>
              <a:t>Prevencija bolesti zavisnosti (narkomanija i alkoholizam)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sr-Latn-CS" sz="1800" b="1" dirty="0">
                <a:solidFill>
                  <a:srgbClr val="FF0000"/>
                </a:solidFill>
              </a:rPr>
              <a:t>Prevencija pušenja, nargile i elektronska cigareta</a:t>
            </a:r>
            <a:endParaRPr lang="en-US" sz="1800" b="1" dirty="0">
              <a:solidFill>
                <a:srgbClr val="FF0000"/>
              </a:solidFill>
            </a:endParaRPr>
          </a:p>
          <a:p>
            <a:pPr lvl="0"/>
            <a:r>
              <a:rPr lang="sr-Latn-CS" sz="1800" dirty="0" smtClean="0"/>
              <a:t>Prevencija </a:t>
            </a:r>
            <a:r>
              <a:rPr lang="sr-Latn-CS" sz="1800" dirty="0"/>
              <a:t>vršnjačkog nasilja</a:t>
            </a:r>
            <a:endParaRPr lang="en-US" sz="1800" dirty="0"/>
          </a:p>
          <a:p>
            <a:pPr lvl="0"/>
            <a:r>
              <a:rPr lang="sr-Latn-CS" sz="1800" b="1" dirty="0">
                <a:solidFill>
                  <a:srgbClr val="FF0000"/>
                </a:solidFill>
              </a:rPr>
              <a:t>Prevencija problemske upotrebe interneta (društvene mreže)</a:t>
            </a:r>
            <a:endParaRPr lang="en-US" sz="1800" b="1" dirty="0">
              <a:solidFill>
                <a:srgbClr val="FF0000"/>
              </a:solidFill>
            </a:endParaRPr>
          </a:p>
          <a:p>
            <a:pPr lvl="0"/>
            <a:r>
              <a:rPr lang="sr-Latn-CS" sz="1800" b="1" dirty="0">
                <a:solidFill>
                  <a:srgbClr val="FF0000"/>
                </a:solidFill>
              </a:rPr>
              <a:t>Prevencija </a:t>
            </a:r>
            <a:r>
              <a:rPr lang="sr-Latn-CS" sz="1800" b="1" dirty="0" smtClean="0">
                <a:solidFill>
                  <a:srgbClr val="FF0000"/>
                </a:solidFill>
              </a:rPr>
              <a:t>kockanja i klađenja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8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u="sng" kern="0" dirty="0" err="1" smtClean="0"/>
              <a:t>Srednje</a:t>
            </a:r>
            <a:r>
              <a:rPr lang="en-US" b="1" u="sng" kern="0" dirty="0" smtClean="0"/>
              <a:t> </a:t>
            </a:r>
            <a:r>
              <a:rPr lang="en-US" b="1" u="sng" kern="0" dirty="0" err="1" smtClean="0"/>
              <a:t>škole</a:t>
            </a:r>
            <a:endParaRPr lang="en-US" b="1" u="sng" kern="0" dirty="0" smtClean="0"/>
          </a:p>
          <a:p>
            <a:r>
              <a:rPr lang="sr-Latn-CS" sz="1800" kern="0" dirty="0" smtClean="0"/>
              <a:t>Pravilna ishrana</a:t>
            </a:r>
            <a:endParaRPr lang="en-US" sz="1800" kern="0" dirty="0" smtClean="0"/>
          </a:p>
          <a:p>
            <a:r>
              <a:rPr lang="sr-Latn-CS" sz="1800" kern="0" dirty="0" smtClean="0"/>
              <a:t>Zaštita reproduktivnog zdravlja mladih</a:t>
            </a:r>
            <a:endParaRPr lang="en-US" sz="1800" kern="0" dirty="0" smtClean="0"/>
          </a:p>
          <a:p>
            <a:r>
              <a:rPr lang="sr-Latn-CS" sz="1800" b="1" kern="0" dirty="0" smtClean="0">
                <a:solidFill>
                  <a:srgbClr val="FF0000"/>
                </a:solidFill>
              </a:rPr>
              <a:t>Prevencija bolesti zavisnosti (narkomanija i alkoholizam)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r>
              <a:rPr lang="sr-Latn-CS" sz="1800" b="1" kern="0" dirty="0" smtClean="0">
                <a:solidFill>
                  <a:srgbClr val="FF0000"/>
                </a:solidFill>
              </a:rPr>
              <a:t>Prevencija pušenja, nargile i elektronska cigareta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r>
              <a:rPr lang="sr-Latn-CS" sz="1800" b="1" kern="0" dirty="0" smtClean="0">
                <a:solidFill>
                  <a:srgbClr val="FF0000"/>
                </a:solidFill>
              </a:rPr>
              <a:t>Prevencija problemske upotrebe interneta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r>
              <a:rPr lang="sr-Latn-CS" sz="1800" b="1" kern="0" dirty="0" smtClean="0">
                <a:solidFill>
                  <a:srgbClr val="FF0000"/>
                </a:solidFill>
              </a:rPr>
              <a:t>Steroidi i suplementi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r>
              <a:rPr lang="sr-Latn-CS" sz="1800" b="1" kern="0" dirty="0" smtClean="0">
                <a:solidFill>
                  <a:srgbClr val="FF0000"/>
                </a:solidFill>
              </a:rPr>
              <a:t>Prevencija kockanja i klađenja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r>
              <a:rPr lang="en-US" sz="1800" kern="0" dirty="0" err="1" smtClean="0"/>
              <a:t>Samopregled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dojki</a:t>
            </a:r>
            <a:endParaRPr lang="en-US" sz="1800" kern="0" dirty="0" smtClean="0"/>
          </a:p>
          <a:p>
            <a:r>
              <a:rPr lang="en-US" sz="1800" kern="0" dirty="0" err="1" smtClean="0"/>
              <a:t>Samopregled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testisa</a:t>
            </a:r>
            <a:endParaRPr lang="en-US" sz="1800" kern="0" dirty="0" smtClean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Godišnji izveštaj</a:t>
            </a:r>
            <a:r>
              <a:rPr lang="sr-Latn-CS" b="1" dirty="0"/>
              <a:t> za 2023.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/>
          <a:lstStyle/>
          <a:p>
            <a:r>
              <a:rPr lang="en-US" sz="2000" dirty="0" err="1"/>
              <a:t>Prevencija</a:t>
            </a:r>
            <a:r>
              <a:rPr lang="en-US" sz="2000" dirty="0"/>
              <a:t> </a:t>
            </a:r>
            <a:r>
              <a:rPr lang="en-US" sz="2000" dirty="0" err="1"/>
              <a:t>narkomanije</a:t>
            </a:r>
            <a:r>
              <a:rPr lang="x-none" sz="2000" dirty="0"/>
              <a:t>:</a:t>
            </a:r>
            <a:r>
              <a:rPr lang="en-US" sz="2000" dirty="0"/>
              <a:t> </a:t>
            </a:r>
            <a:r>
              <a:rPr lang="sr-Latn-CS" sz="2000" dirty="0" smtClean="0"/>
              <a:t>17 </a:t>
            </a:r>
            <a:r>
              <a:rPr lang="en-US" sz="2000" dirty="0" err="1" smtClean="0"/>
              <a:t>predavanj</a:t>
            </a:r>
            <a:r>
              <a:rPr lang="sr-Latn-RS" sz="2000" dirty="0" smtClean="0"/>
              <a:t>a</a:t>
            </a:r>
            <a:r>
              <a:rPr lang="en-US" sz="2000" dirty="0" smtClean="0"/>
              <a:t>, </a:t>
            </a:r>
            <a:r>
              <a:rPr lang="sr-Latn-CS" sz="2000" dirty="0"/>
              <a:t>49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r>
              <a:rPr lang="en-US" sz="2000" dirty="0"/>
              <a:t>.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obuhvaćenih</a:t>
            </a:r>
            <a:r>
              <a:rPr lang="en-US" sz="2000" dirty="0"/>
              <a:t> </a:t>
            </a:r>
            <a:r>
              <a:rPr lang="x-none" sz="2000" dirty="0"/>
              <a:t>učenika: </a:t>
            </a:r>
            <a:r>
              <a:rPr lang="sr-Latn-CS" sz="2000" dirty="0"/>
              <a:t>884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Prevencija</a:t>
            </a:r>
            <a:r>
              <a:rPr lang="en-US" sz="2000" dirty="0"/>
              <a:t> </a:t>
            </a:r>
            <a:r>
              <a:rPr lang="en-US" sz="2000" dirty="0" err="1"/>
              <a:t>alkoholizma</a:t>
            </a:r>
            <a:r>
              <a:rPr lang="x-none" sz="2000" dirty="0"/>
              <a:t>:</a:t>
            </a:r>
            <a:r>
              <a:rPr lang="en-US" sz="2000" dirty="0"/>
              <a:t> </a:t>
            </a:r>
            <a:r>
              <a:rPr lang="sr-Latn-CS" sz="2000" dirty="0" smtClean="0"/>
              <a:t>13</a:t>
            </a:r>
            <a:r>
              <a:rPr lang="en-US" sz="2000" dirty="0" smtClean="0"/>
              <a:t> </a:t>
            </a:r>
            <a:r>
              <a:rPr lang="en-US" sz="2000" dirty="0" err="1" smtClean="0"/>
              <a:t>predavanja</a:t>
            </a:r>
            <a:r>
              <a:rPr lang="en-US" sz="2000" dirty="0" smtClean="0"/>
              <a:t>,</a:t>
            </a:r>
            <a:r>
              <a:rPr lang="sr-Latn-RS" sz="2000" dirty="0" smtClean="0"/>
              <a:t> </a:t>
            </a:r>
            <a:r>
              <a:rPr lang="en-US" sz="2000" dirty="0" smtClean="0"/>
              <a:t>4</a:t>
            </a:r>
            <a:r>
              <a:rPr lang="sr-Latn-CS" sz="2000" dirty="0"/>
              <a:t>3</a:t>
            </a:r>
            <a:r>
              <a:rPr lang="en-US" sz="2000" dirty="0"/>
              <a:t> </a:t>
            </a:r>
            <a:r>
              <a:rPr lang="en-US" sz="2000" dirty="0" err="1" smtClean="0"/>
              <a:t>radionic</a:t>
            </a:r>
            <a:r>
              <a:rPr lang="sr-Latn-RS" sz="2000" dirty="0" smtClean="0"/>
              <a:t>e</a:t>
            </a:r>
            <a:r>
              <a:rPr lang="en-US" sz="2000" dirty="0" smtClean="0"/>
              <a:t>.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obuhvaćenih</a:t>
            </a:r>
            <a:r>
              <a:rPr lang="en-US" sz="2000" dirty="0"/>
              <a:t> </a:t>
            </a:r>
            <a:r>
              <a:rPr lang="x-none" sz="2000" dirty="0"/>
              <a:t>učenika: </a:t>
            </a:r>
            <a:r>
              <a:rPr lang="sr-Latn-CS" sz="2000" dirty="0"/>
              <a:t>698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Prevencija</a:t>
            </a:r>
            <a:r>
              <a:rPr lang="en-US" sz="2000" dirty="0"/>
              <a:t> </a:t>
            </a:r>
            <a:r>
              <a:rPr lang="en-US" sz="2000" dirty="0" err="1"/>
              <a:t>pušenja</a:t>
            </a:r>
            <a:r>
              <a:rPr lang="x-none" sz="2000" dirty="0"/>
              <a:t>:</a:t>
            </a:r>
            <a:r>
              <a:rPr lang="en-US" sz="2000" dirty="0"/>
              <a:t> </a:t>
            </a:r>
            <a:r>
              <a:rPr lang="sr-Latn-CS" sz="2000" dirty="0" smtClean="0"/>
              <a:t>30 pred</a:t>
            </a:r>
            <a:r>
              <a:rPr lang="en-US" sz="2000" dirty="0" err="1" smtClean="0"/>
              <a:t>avanj</a:t>
            </a:r>
            <a:r>
              <a:rPr lang="sr-Latn-RS" sz="2000" dirty="0" smtClean="0"/>
              <a:t>a</a:t>
            </a:r>
            <a:r>
              <a:rPr lang="en-US" sz="2000" dirty="0" smtClean="0"/>
              <a:t>, </a:t>
            </a:r>
            <a:r>
              <a:rPr lang="sr-Latn-CS" sz="2000" dirty="0"/>
              <a:t>87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r>
              <a:rPr lang="en-US" sz="2000" dirty="0"/>
              <a:t>.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obuhvaćenih</a:t>
            </a:r>
            <a:r>
              <a:rPr lang="en-US" sz="2000" dirty="0"/>
              <a:t> </a:t>
            </a:r>
            <a:r>
              <a:rPr lang="x-none" sz="2000" dirty="0"/>
              <a:t>učenika: </a:t>
            </a:r>
            <a:r>
              <a:rPr lang="sr-Latn-CS" sz="2000" dirty="0"/>
              <a:t>1417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Prevencija</a:t>
            </a:r>
            <a:r>
              <a:rPr lang="en-US" sz="2000" dirty="0"/>
              <a:t> </a:t>
            </a:r>
            <a:r>
              <a:rPr lang="en-US" sz="2000" dirty="0" err="1"/>
              <a:t>zavisnosti</a:t>
            </a:r>
            <a:r>
              <a:rPr lang="en-US" sz="2000" dirty="0"/>
              <a:t> od </a:t>
            </a:r>
            <a:r>
              <a:rPr lang="en-US" sz="2000" dirty="0" err="1"/>
              <a:t>interneta</a:t>
            </a:r>
            <a:r>
              <a:rPr lang="x-none" sz="2000" dirty="0"/>
              <a:t>:</a:t>
            </a:r>
            <a:r>
              <a:rPr lang="en-US" sz="2000" dirty="0"/>
              <a:t> </a:t>
            </a:r>
            <a:r>
              <a:rPr lang="sr-Latn-CS" sz="2000" dirty="0" smtClean="0"/>
              <a:t>28</a:t>
            </a:r>
            <a:r>
              <a:rPr lang="en-US" sz="2000" dirty="0" smtClean="0"/>
              <a:t> </a:t>
            </a:r>
            <a:r>
              <a:rPr lang="en-US" sz="2000" dirty="0" err="1"/>
              <a:t>predavanja</a:t>
            </a:r>
            <a:r>
              <a:rPr lang="en-US" sz="2000" dirty="0"/>
              <a:t>,</a:t>
            </a:r>
            <a:r>
              <a:rPr lang="x-none" sz="2000" dirty="0"/>
              <a:t> </a:t>
            </a:r>
            <a:r>
              <a:rPr lang="sr-Latn-CS" sz="2000" dirty="0"/>
              <a:t>87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r>
              <a:rPr lang="en-US" sz="2000" dirty="0"/>
              <a:t>.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obuhvaćenih</a:t>
            </a:r>
            <a:r>
              <a:rPr lang="en-US" sz="2000" dirty="0"/>
              <a:t> </a:t>
            </a:r>
            <a:r>
              <a:rPr lang="x-none" sz="2000" dirty="0"/>
              <a:t>učenika: </a:t>
            </a:r>
            <a:r>
              <a:rPr lang="sr-Latn-CS" sz="2000" dirty="0"/>
              <a:t>1320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Prevencija</a:t>
            </a:r>
            <a:r>
              <a:rPr lang="en-US" sz="2000" dirty="0"/>
              <a:t> </a:t>
            </a:r>
            <a:r>
              <a:rPr lang="en-US" sz="2000" dirty="0" err="1" smtClean="0"/>
              <a:t>kockanja</a:t>
            </a:r>
            <a:r>
              <a:rPr lang="sr-Latn-CS" sz="2000" dirty="0" smtClean="0"/>
              <a:t>: 33</a:t>
            </a:r>
            <a:r>
              <a:rPr lang="en-US" sz="2000" dirty="0" smtClean="0"/>
              <a:t> </a:t>
            </a:r>
            <a:r>
              <a:rPr lang="en-US" sz="2000" dirty="0" err="1"/>
              <a:t>predavanja</a:t>
            </a:r>
            <a:r>
              <a:rPr lang="en-US" sz="2000" dirty="0"/>
              <a:t>, </a:t>
            </a:r>
            <a:r>
              <a:rPr lang="sr-Latn-CS" sz="2000" dirty="0"/>
              <a:t>109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r>
              <a:rPr lang="en-US" sz="2000" dirty="0"/>
              <a:t>.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obuhvaćenih</a:t>
            </a:r>
            <a:r>
              <a:rPr lang="en-US" sz="2000" dirty="0"/>
              <a:t> </a:t>
            </a:r>
            <a:r>
              <a:rPr lang="sr-Latn-RS" sz="2000" dirty="0" smtClean="0"/>
              <a:t>učenika: </a:t>
            </a:r>
            <a:r>
              <a:rPr lang="sr-Latn-CS" sz="2000" dirty="0" smtClean="0"/>
              <a:t>1</a:t>
            </a:r>
            <a:r>
              <a:rPr lang="en-US" sz="2000" dirty="0"/>
              <a:t>5</a:t>
            </a:r>
            <a:r>
              <a:rPr lang="sr-Latn-CS" sz="2000" dirty="0"/>
              <a:t>10</a:t>
            </a:r>
            <a:r>
              <a:rPr lang="en-US" sz="2000" dirty="0"/>
              <a:t>.</a:t>
            </a:r>
            <a:endParaRPr lang="x-none" sz="2000" dirty="0"/>
          </a:p>
          <a:p>
            <a:r>
              <a:rPr lang="en-US" sz="2000" dirty="0" err="1"/>
              <a:t>Pr</a:t>
            </a:r>
            <a:r>
              <a:rPr lang="x-none" sz="2000" dirty="0"/>
              <a:t>evencija upotrebe steroida i energetskih pića:</a:t>
            </a:r>
            <a:r>
              <a:rPr lang="en-US" sz="2000" dirty="0"/>
              <a:t> </a:t>
            </a:r>
            <a:r>
              <a:rPr lang="x-none" sz="2000" dirty="0"/>
              <a:t>19</a:t>
            </a:r>
            <a:r>
              <a:rPr lang="en-US" sz="2000" dirty="0"/>
              <a:t> </a:t>
            </a:r>
            <a:r>
              <a:rPr lang="en-US" sz="2000" dirty="0" err="1"/>
              <a:t>predavanja</a:t>
            </a:r>
            <a:r>
              <a:rPr lang="en-US" sz="2000" dirty="0" smtClean="0"/>
              <a:t>,</a:t>
            </a:r>
            <a:r>
              <a:rPr lang="sr-Latn-RS" sz="2000" dirty="0" smtClean="0"/>
              <a:t> </a:t>
            </a:r>
            <a:r>
              <a:rPr lang="x-none" sz="2000" dirty="0" smtClean="0"/>
              <a:t>32</a:t>
            </a:r>
            <a:r>
              <a:rPr lang="en-US" sz="2000" dirty="0" smtClean="0"/>
              <a:t> </a:t>
            </a:r>
            <a:r>
              <a:rPr lang="en-US" sz="2000" dirty="0" err="1"/>
              <a:t>radionic</a:t>
            </a:r>
            <a:r>
              <a:rPr lang="x-none" sz="2000" dirty="0"/>
              <a:t>e</a:t>
            </a:r>
            <a:r>
              <a:rPr lang="en-US" sz="2000" dirty="0"/>
              <a:t>.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obuhvaćenih</a:t>
            </a:r>
            <a:r>
              <a:rPr lang="en-US" sz="2000" dirty="0"/>
              <a:t> </a:t>
            </a:r>
            <a:r>
              <a:rPr lang="x-none" sz="2000" dirty="0"/>
              <a:t>učenika: 532</a:t>
            </a:r>
            <a:r>
              <a:rPr lang="en-US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35295028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2418</Template>
  <TotalTime>2173</TotalTime>
  <Words>667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Diseño predeterminado</vt:lpstr>
      <vt:lpstr>                        Dom zdravlja                          „Novi Sad” </vt:lpstr>
      <vt:lpstr>Savetovalište za mlade – lična karta</vt:lpstr>
      <vt:lpstr>Savetovalište za mlade – lična karta</vt:lpstr>
      <vt:lpstr>    Savetovalište za mlade – tim</vt:lpstr>
      <vt:lpstr>Metode zdravstveno vaspitnog rada u Savetovalištu</vt:lpstr>
      <vt:lpstr>Zdravstveno vaspitna sredstva u Savetovalištu</vt:lpstr>
      <vt:lpstr>Savetovalište za mlade - oblasti rada</vt:lpstr>
      <vt:lpstr>Kurikulumi su prilagođeni specifičnim starosnim grupama adolescenata</vt:lpstr>
      <vt:lpstr>Godišnji izveštaj za 2023.</vt:lpstr>
      <vt:lpstr>Godišnji izveštaj za 2023.</vt:lpstr>
      <vt:lpstr>Saradnja Savetovališta</vt:lpstr>
      <vt:lpstr>Umesto zaključka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Korisnik</cp:lastModifiedBy>
  <cp:revision>387</cp:revision>
  <dcterms:created xsi:type="dcterms:W3CDTF">2012-04-26T17:06:14Z</dcterms:created>
  <dcterms:modified xsi:type="dcterms:W3CDTF">2024-05-29T08:02:06Z</dcterms:modified>
</cp:coreProperties>
</file>